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84" r:id="rId3"/>
    <p:sldId id="285" r:id="rId4"/>
    <p:sldId id="286" r:id="rId5"/>
    <p:sldId id="287" r:id="rId6"/>
    <p:sldId id="315" r:id="rId7"/>
    <p:sldId id="288" r:id="rId8"/>
    <p:sldId id="294" r:id="rId9"/>
    <p:sldId id="295" r:id="rId10"/>
    <p:sldId id="296" r:id="rId11"/>
    <p:sldId id="289" r:id="rId12"/>
    <p:sldId id="291" r:id="rId13"/>
    <p:sldId id="290" r:id="rId14"/>
    <p:sldId id="311" r:id="rId15"/>
    <p:sldId id="312" r:id="rId16"/>
    <p:sldId id="306" r:id="rId17"/>
    <p:sldId id="313" r:id="rId18"/>
    <p:sldId id="293" r:id="rId19"/>
    <p:sldId id="298" r:id="rId20"/>
    <p:sldId id="314" r:id="rId21"/>
    <p:sldId id="300" r:id="rId22"/>
    <p:sldId id="304" r:id="rId23"/>
    <p:sldId id="301" r:id="rId24"/>
    <p:sldId id="292" r:id="rId25"/>
    <p:sldId id="308" r:id="rId26"/>
    <p:sldId id="309" r:id="rId27"/>
    <p:sldId id="310" r:id="rId28"/>
  </p:sldIdLst>
  <p:sldSz cx="9144000" cy="5143500" type="screen16x9"/>
  <p:notesSz cx="6858000" cy="9144000"/>
  <p:embeddedFontLst>
    <p:embeddedFont>
      <p:font typeface="Muli Light" panose="020B0604020202020204" charset="0"/>
      <p:regular r:id="rId30"/>
      <p:bold r:id="rId31"/>
      <p:italic r:id="rId32"/>
      <p:boldItalic r:id="rId33"/>
    </p:embeddedFont>
    <p:embeddedFont>
      <p:font typeface="Muli ExtraBold" panose="020B0604020202020204" charset="0"/>
      <p:bold r:id="rId34"/>
      <p:boldItalic r:id="rId35"/>
    </p:embeddedFont>
    <p:embeddedFont>
      <p:font typeface="Muli" panose="020B0604020202020204" charset="0"/>
      <p:regular r:id="rId36"/>
      <p:bold r:id="rId37"/>
      <p:italic r:id="rId38"/>
      <p:boldItalic r:id="rId39"/>
    </p:embeddedFont>
    <p:embeddedFont>
      <p:font typeface="Lexend Deca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uli Regular" panose="020B0604020202020204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9A7E01-04AD-4578-96E9-110206C8ABB8}">
  <a:tblStyle styleId="{329A7E01-04AD-4578-96E9-110206C8AB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6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398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49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90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358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78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3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734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35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49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14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438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629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ExtraBold"/>
                <a:ea typeface="Muli ExtraBold"/>
                <a:cs typeface="Muli ExtraBold"/>
                <a:sym typeface="Muli ExtraBold"/>
              </a:rPr>
              <a:t>“</a:t>
            </a:r>
            <a:endParaRPr sz="7200">
              <a:solidFill>
                <a:schemeClr val="lt1"/>
              </a:solidFill>
              <a:latin typeface="Muli ExtraBold"/>
              <a:ea typeface="Muli ExtraBold"/>
              <a:cs typeface="Muli ExtraBold"/>
              <a:sym typeface="Muli ExtraBo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190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81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668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9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47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29280" y="2138982"/>
            <a:ext cx="6991525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CERBERUS –</a:t>
            </a:r>
            <a:r>
              <a:rPr lang="en" dirty="0"/>
              <a:t/>
            </a:r>
            <a:br>
              <a:rPr lang="en" dirty="0"/>
            </a:br>
            <a:r>
              <a:rPr lang="en" sz="2800" dirty="0" smtClean="0"/>
              <a:t>Biometric Attendance</a:t>
            </a:r>
            <a:br>
              <a:rPr lang="en" sz="2800" dirty="0" smtClean="0"/>
            </a:br>
            <a:r>
              <a:rPr lang="en" sz="2800" dirty="0" smtClean="0"/>
              <a:t>for CA Dept.</a:t>
            </a:r>
            <a:endParaRPr sz="28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668780" y="426549"/>
            <a:ext cx="1485900" cy="1441323"/>
            <a:chOff x="1668780" y="426549"/>
            <a:chExt cx="1485900" cy="1441323"/>
          </a:xfrm>
        </p:grpSpPr>
        <p:pic>
          <p:nvPicPr>
            <p:cNvPr id="10" name="Picture 7"/>
            <p:cNvPicPr>
              <a:picLocks noChangeAspect="1"/>
            </p:cNvPicPr>
            <p:nvPr/>
          </p:nvPicPr>
          <p:blipFill>
            <a:blip r:embed="rId8">
              <a:biLevel thresh="75000"/>
            </a:blip>
            <a:srcRect/>
            <a:stretch>
              <a:fillRect/>
            </a:stretch>
          </p:blipFill>
          <p:spPr>
            <a:xfrm rot="5400000">
              <a:off x="1691068" y="404261"/>
              <a:ext cx="1441323" cy="14859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303" y="689645"/>
              <a:ext cx="1021812" cy="10218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Technology Used: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3942959" cy="2111086"/>
          </a:xfrm>
        </p:spPr>
        <p:txBody>
          <a:bodyPr/>
          <a:lstStyle/>
          <a:p>
            <a:pPr marL="76200" indent="0"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On Device (RaspberryPi):</a:t>
            </a:r>
          </a:p>
          <a:p>
            <a:r>
              <a:rPr lang="en-US" sz="2000" dirty="0" smtClean="0"/>
              <a:t>OS: Raspbian</a:t>
            </a:r>
          </a:p>
          <a:p>
            <a:r>
              <a:rPr lang="en-US" sz="2000" dirty="0" smtClean="0"/>
              <a:t>Lang: Python</a:t>
            </a:r>
          </a:p>
          <a:p>
            <a:r>
              <a:rPr lang="en-US" sz="2000" dirty="0" smtClean="0"/>
              <a:t>Tool: Notepad++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811975" y="1354282"/>
            <a:ext cx="3942959" cy="235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indent="0">
              <a:buFont typeface="Muli Light"/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On Web-App</a:t>
            </a:r>
            <a:r>
              <a:rPr lang="en-US" sz="2000" b="1" dirty="0" smtClean="0"/>
              <a:t>:</a:t>
            </a:r>
          </a:p>
          <a:p>
            <a:r>
              <a:rPr lang="en-US" sz="2000" u="sng" dirty="0" smtClean="0"/>
              <a:t>frontend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AJAX, HTML, JS, CSS</a:t>
            </a:r>
          </a:p>
          <a:p>
            <a:r>
              <a:rPr lang="en-US" sz="2000" u="sng" dirty="0"/>
              <a:t>backend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smtClean="0"/>
              <a:t>Java-Servlet, JSP.</a:t>
            </a:r>
            <a:endParaRPr lang="en-US" sz="2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80549" y="3495926"/>
            <a:ext cx="6935541" cy="101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indent="0">
              <a:buFont typeface="Muli Light"/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Database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2000" dirty="0" smtClean="0"/>
              <a:t>MySQL</a:t>
            </a:r>
          </a:p>
          <a:p>
            <a:pPr marL="76200" indent="0">
              <a:buFont typeface="Muli Light"/>
              <a:buNone/>
            </a:pPr>
            <a:endParaRPr lang="en-US" dirty="0" smtClean="0"/>
          </a:p>
          <a:p>
            <a:pPr marL="76200" indent="0"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	Server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Apache Tomcat 8.0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" y="-1"/>
            <a:ext cx="2893192" cy="5143451"/>
          </a:xfrm>
          <a:prstGeom prst="rect">
            <a:avLst/>
          </a:prstGeom>
        </p:spPr>
      </p:pic>
      <p:sp>
        <p:nvSpPr>
          <p:cNvPr id="6" name="Google Shape;94;p17"/>
          <p:cNvSpPr txBox="1">
            <a:spLocks/>
          </p:cNvSpPr>
          <p:nvPr/>
        </p:nvSpPr>
        <p:spPr>
          <a:xfrm>
            <a:off x="3069186" y="2093424"/>
            <a:ext cx="247033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dirty="0" smtClean="0"/>
              <a:t>Circuit of </a:t>
            </a:r>
          </a:p>
          <a:p>
            <a:r>
              <a:rPr lang="en-US" dirty="0" smtClean="0"/>
              <a:t>Arduino vs RaspberryPi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45589" y="859754"/>
            <a:ext cx="5143450" cy="34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switched to RaspberryPi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549" y="3179618"/>
            <a:ext cx="8154741" cy="1334632"/>
          </a:xfrm>
        </p:spPr>
        <p:txBody>
          <a:bodyPr/>
          <a:lstStyle/>
          <a:p>
            <a:r>
              <a:rPr lang="en-US" dirty="0" smtClean="0"/>
              <a:t>Download/Upload Templates from/to FPS.</a:t>
            </a:r>
          </a:p>
          <a:p>
            <a:r>
              <a:rPr lang="en-US" dirty="0" smtClean="0"/>
              <a:t>Support for multiple SPI interface </a:t>
            </a:r>
          </a:p>
          <a:p>
            <a:r>
              <a:rPr lang="en-US" dirty="0" smtClean="0"/>
              <a:t>Inbuilt SD card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69727"/>
              </p:ext>
            </p:extLst>
          </p:nvPr>
        </p:nvGraphicFramePr>
        <p:xfrm>
          <a:off x="2909454" y="1174251"/>
          <a:ext cx="3325277" cy="189449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220285">
                  <a:extLst>
                    <a:ext uri="{9D8B030D-6E8A-4147-A177-3AD203B41FA5}">
                      <a16:colId xmlns:a16="http://schemas.microsoft.com/office/drawing/2014/main" val="3231032318"/>
                    </a:ext>
                  </a:extLst>
                </a:gridCol>
                <a:gridCol w="1021989">
                  <a:extLst>
                    <a:ext uri="{9D8B030D-6E8A-4147-A177-3AD203B41FA5}">
                      <a16:colId xmlns:a16="http://schemas.microsoft.com/office/drawing/2014/main" val="2356921243"/>
                    </a:ext>
                  </a:extLst>
                </a:gridCol>
                <a:gridCol w="1083003">
                  <a:extLst>
                    <a:ext uri="{9D8B030D-6E8A-4147-A177-3AD203B41FA5}">
                      <a16:colId xmlns:a16="http://schemas.microsoft.com/office/drawing/2014/main" val="4071088151"/>
                    </a:ext>
                  </a:extLst>
                </a:gridCol>
              </a:tblGrid>
              <a:tr h="411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</a:rPr>
                        <a:t>Feature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</a:rPr>
                        <a:t>Arduino Mega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</a:rPr>
                        <a:t>RaspberryPi </a:t>
                      </a:r>
                      <a:r>
                        <a:rPr lang="en-US" sz="1300" b="1" u="none" strike="noStrike" dirty="0">
                          <a:effectLst/>
                        </a:rPr>
                        <a:t>Zero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4209416558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RAM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 smtClean="0">
                          <a:effectLst/>
                        </a:rPr>
                        <a:t>8 KB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512 MB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3686210825"/>
                  </a:ext>
                </a:extLst>
              </a:tr>
              <a:tr h="411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Download Speed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smtClean="0">
                          <a:effectLst/>
                        </a:rPr>
                        <a:t>16 KBPS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10 MBPS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3338271309"/>
                  </a:ext>
                </a:extLst>
              </a:tr>
              <a:tr h="411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OS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smtClean="0">
                          <a:effectLst/>
                        </a:rPr>
                        <a:t>-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Linux Raspbian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1309693125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Multitasking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smtClean="0">
                          <a:effectLst/>
                        </a:rPr>
                        <a:t>No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Yes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465537338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Price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 smtClean="0">
                          <a:effectLst/>
                        </a:rPr>
                        <a:t>850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990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272582043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Google Shape;11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4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" name="Google Shape;12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1;p19"/>
          <p:cNvSpPr txBox="1">
            <a:spLocks/>
          </p:cNvSpPr>
          <p:nvPr/>
        </p:nvSpPr>
        <p:spPr>
          <a:xfrm>
            <a:off x="711725" y="581097"/>
            <a:ext cx="3661274" cy="145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4000" dirty="0" smtClean="0"/>
              <a:t>Agile</a:t>
            </a:r>
            <a:br>
              <a:rPr lang="en-US" sz="4000" dirty="0" smtClean="0"/>
            </a:br>
            <a:r>
              <a:rPr lang="en-US" sz="4000" dirty="0" smtClean="0"/>
              <a:t>Methodology</a:t>
            </a:r>
            <a:endParaRPr lang="en-US" sz="4000" dirty="0"/>
          </a:p>
        </p:txBody>
      </p:sp>
      <p:sp>
        <p:nvSpPr>
          <p:cNvPr id="22" name="Google Shape;112;p19"/>
          <p:cNvSpPr txBox="1">
            <a:spLocks/>
          </p:cNvSpPr>
          <p:nvPr/>
        </p:nvSpPr>
        <p:spPr>
          <a:xfrm>
            <a:off x="731459" y="2216499"/>
            <a:ext cx="3811702" cy="240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lvl="1" indent="0">
              <a:spcBef>
                <a:spcPts val="600"/>
              </a:spcBef>
              <a:buSzPts val="1800"/>
              <a:buNone/>
            </a:pPr>
            <a:r>
              <a:rPr lang="en-US" sz="1600" dirty="0" smtClean="0">
                <a:latin typeface="Lexend Deca" panose="020B0604020202020204" charset="0"/>
                <a:cs typeface="Lexend Deca" panose="020B0604020202020204" charset="0"/>
              </a:rPr>
              <a:t>To iterate </a:t>
            </a:r>
            <a:r>
              <a:rPr lang="en-US" sz="1600" dirty="0">
                <a:latin typeface="Lexend Deca" panose="020B0604020202020204" charset="0"/>
                <a:cs typeface="Lexend Deca" panose="020B0604020202020204" charset="0"/>
              </a:rPr>
              <a:t>the development and testing throughout the software development lifecycle of the project</a:t>
            </a:r>
            <a:r>
              <a:rPr lang="en-US" sz="1600" dirty="0" smtClean="0">
                <a:latin typeface="Lexend Deca" panose="020B0604020202020204" charset="0"/>
                <a:cs typeface="Lexend Deca" panose="020B0604020202020204" charset="0"/>
              </a:rPr>
              <a:t>.</a:t>
            </a:r>
            <a:endParaRPr lang="en-US" sz="1600" dirty="0">
              <a:latin typeface="Lexend Deca" panose="020B0604020202020204" charset="0"/>
              <a:cs typeface="Lexend Deca" panose="020B0604020202020204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Lexend Deca" panose="020B0604020202020204" charset="0"/>
                <a:cs typeface="Lexend Deca" panose="020B0604020202020204" charset="0"/>
              </a:rPr>
              <a:t>Extreme programming (XP) </a:t>
            </a:r>
            <a:r>
              <a:rPr lang="en-US" sz="1600" dirty="0">
                <a:latin typeface="Lexend Deca" panose="020B0604020202020204" charset="0"/>
                <a:cs typeface="Lexend Deca" panose="020B0604020202020204" charset="0"/>
              </a:rPr>
              <a:t>is a software development </a:t>
            </a:r>
            <a:r>
              <a:rPr lang="en-US" sz="1600" dirty="0" smtClean="0">
                <a:latin typeface="Lexend Deca" panose="020B0604020202020204" charset="0"/>
                <a:cs typeface="Lexend Deca" panose="020B0604020202020204" charset="0"/>
              </a:rPr>
              <a:t>practice </a:t>
            </a:r>
            <a:r>
              <a:rPr lang="en-US" sz="1600" dirty="0">
                <a:latin typeface="Lexend Deca" panose="020B0604020202020204" charset="0"/>
                <a:cs typeface="Lexend Deca" panose="020B0604020202020204" charset="0"/>
              </a:rPr>
              <a:t>which is intended to improve software quality and responsiveness to changing customer requirements.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Backlogs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984" y="1454150"/>
            <a:ext cx="8877300" cy="3161700"/>
          </a:xfrm>
        </p:spPr>
        <p:txBody>
          <a:bodyPr numCol="5"/>
          <a:lstStyle/>
          <a:p>
            <a:pPr lvl="0"/>
            <a:r>
              <a:rPr lang="en-US" sz="1400" dirty="0"/>
              <a:t>Testing components/ Modules.</a:t>
            </a:r>
            <a:endParaRPr lang="en-IN" sz="1400" dirty="0"/>
          </a:p>
          <a:p>
            <a:pPr lvl="0"/>
            <a:r>
              <a:rPr lang="en-US" sz="1400" dirty="0"/>
              <a:t>FPS, LCD Libraries</a:t>
            </a:r>
            <a:endParaRPr lang="en-IN" sz="1400" dirty="0"/>
          </a:p>
          <a:p>
            <a:pPr lvl="0"/>
            <a:r>
              <a:rPr lang="en-US" sz="1400" dirty="0"/>
              <a:t>Custom functions for RaspberryPi </a:t>
            </a:r>
            <a:endParaRPr lang="en-US" sz="1400" dirty="0" smtClean="0"/>
          </a:p>
          <a:p>
            <a:pPr lvl="0"/>
            <a:r>
              <a:rPr lang="en-US" sz="1400" dirty="0" smtClean="0"/>
              <a:t>Database </a:t>
            </a:r>
            <a:r>
              <a:rPr lang="en-US" sz="1400" dirty="0"/>
              <a:t>connection with RaspberryPi</a:t>
            </a:r>
            <a:endParaRPr lang="en-IN" sz="1400" dirty="0"/>
          </a:p>
          <a:p>
            <a:pPr lvl="0"/>
            <a:r>
              <a:rPr lang="en-US" sz="1400" dirty="0"/>
              <a:t>Launcher functions for RaspberryPi</a:t>
            </a:r>
            <a:endParaRPr lang="en-IN" sz="1400" dirty="0"/>
          </a:p>
          <a:p>
            <a:pPr lvl="0"/>
            <a:r>
              <a:rPr lang="en-US" sz="1400" dirty="0"/>
              <a:t>Sync fingerprints</a:t>
            </a:r>
            <a:endParaRPr lang="en-IN" sz="1400" dirty="0"/>
          </a:p>
          <a:p>
            <a:pPr lvl="0"/>
            <a:r>
              <a:rPr lang="en-US" sz="1400" dirty="0"/>
              <a:t>Switching to GitHub for version control.</a:t>
            </a:r>
            <a:endParaRPr lang="en-IN" sz="1400" dirty="0"/>
          </a:p>
          <a:p>
            <a:pPr lvl="0"/>
            <a:r>
              <a:rPr lang="en-US" sz="1200" dirty="0"/>
              <a:t>Commercializing the project</a:t>
            </a:r>
            <a:endParaRPr lang="en-IN" sz="1200" dirty="0"/>
          </a:p>
          <a:p>
            <a:pPr lvl="0"/>
            <a:r>
              <a:rPr lang="en-US" sz="1400" dirty="0"/>
              <a:t>Circuit Diagram for Arduino/ RaspberryPi</a:t>
            </a:r>
            <a:endParaRPr lang="en-IN" sz="1400" dirty="0"/>
          </a:p>
          <a:p>
            <a:pPr lvl="0"/>
            <a:r>
              <a:rPr lang="en-US" sz="1400" dirty="0"/>
              <a:t>Blob/Clob for finger data</a:t>
            </a:r>
            <a:endParaRPr lang="en-IN" sz="1400" dirty="0"/>
          </a:p>
          <a:p>
            <a:pPr lvl="0"/>
            <a:r>
              <a:rPr lang="en-US" sz="1400" dirty="0"/>
              <a:t>Database </a:t>
            </a:r>
            <a:r>
              <a:rPr lang="en-US" sz="1400" dirty="0" smtClean="0"/>
              <a:t>Schema</a:t>
            </a:r>
            <a:endParaRPr lang="en-IN" sz="1400" dirty="0"/>
          </a:p>
          <a:p>
            <a:pPr lvl="0"/>
            <a:r>
              <a:rPr lang="en-US" sz="1400" dirty="0"/>
              <a:t>View Attendance</a:t>
            </a:r>
            <a:endParaRPr lang="en-IN" sz="1400" dirty="0"/>
          </a:p>
          <a:p>
            <a:pPr lvl="0"/>
            <a:r>
              <a:rPr lang="en-US" sz="1400" dirty="0"/>
              <a:t>View Timetable</a:t>
            </a:r>
            <a:endParaRPr lang="en-IN" sz="1400" dirty="0"/>
          </a:p>
          <a:p>
            <a:pPr lvl="0"/>
            <a:r>
              <a:rPr lang="en-US" sz="1400" dirty="0"/>
              <a:t>Edit Timetable</a:t>
            </a:r>
            <a:endParaRPr lang="en-IN" sz="1400" dirty="0"/>
          </a:p>
          <a:p>
            <a:pPr lvl="0"/>
            <a:r>
              <a:rPr lang="en-US" sz="1400" dirty="0"/>
              <a:t>Manage password</a:t>
            </a:r>
            <a:endParaRPr lang="en-IN" sz="1400" dirty="0"/>
          </a:p>
          <a:p>
            <a:pPr lvl="0"/>
            <a:r>
              <a:rPr lang="en-US" sz="1400" dirty="0"/>
              <a:t>Password encryption (SHA2)</a:t>
            </a:r>
            <a:endParaRPr lang="en-IN" sz="1400" dirty="0"/>
          </a:p>
          <a:p>
            <a:pPr lvl="0"/>
            <a:r>
              <a:rPr lang="en-US" sz="1400" dirty="0"/>
              <a:t>Edit timings</a:t>
            </a:r>
            <a:endParaRPr lang="en-IN" sz="1400" dirty="0"/>
          </a:p>
          <a:p>
            <a:pPr lvl="0"/>
            <a:r>
              <a:rPr lang="en-US" sz="1400" dirty="0"/>
              <a:t>Add slot</a:t>
            </a:r>
            <a:endParaRPr lang="en-IN" sz="1400" dirty="0"/>
          </a:p>
          <a:p>
            <a:pPr lvl="0"/>
            <a:r>
              <a:rPr lang="en-US" sz="1400" dirty="0"/>
              <a:t>Remove slot</a:t>
            </a:r>
            <a:endParaRPr lang="en-IN" sz="1400" dirty="0"/>
          </a:p>
          <a:p>
            <a:pPr lvl="0"/>
            <a:r>
              <a:rPr lang="en-US" sz="1400" dirty="0"/>
              <a:t>View Student Details</a:t>
            </a:r>
            <a:endParaRPr lang="en-IN" sz="1400" dirty="0"/>
          </a:p>
          <a:p>
            <a:pPr lvl="0"/>
            <a:r>
              <a:rPr lang="en-US" sz="1400" dirty="0"/>
              <a:t>Student Subject Selection</a:t>
            </a:r>
            <a:endParaRPr lang="en-IN" sz="1400" dirty="0"/>
          </a:p>
          <a:p>
            <a:pPr lvl="0"/>
            <a:r>
              <a:rPr lang="en-US" sz="1400" dirty="0"/>
              <a:t>Add Student </a:t>
            </a:r>
            <a:endParaRPr lang="en-IN" sz="1400" dirty="0"/>
          </a:p>
          <a:p>
            <a:pPr lvl="0"/>
            <a:r>
              <a:rPr lang="en-US" sz="1400" dirty="0"/>
              <a:t>Delete </a:t>
            </a:r>
            <a:r>
              <a:rPr lang="en-US" sz="1400" dirty="0" smtClean="0"/>
              <a:t>Student</a:t>
            </a:r>
            <a:endParaRPr lang="en-IN" sz="1400" dirty="0"/>
          </a:p>
          <a:p>
            <a:pPr lvl="0"/>
            <a:r>
              <a:rPr lang="en-US" sz="1400" dirty="0"/>
              <a:t>Manage Subjects (Add, View, Delete)</a:t>
            </a:r>
            <a:endParaRPr lang="en-IN" sz="1400" dirty="0"/>
          </a:p>
          <a:p>
            <a:pPr lvl="0"/>
            <a:r>
              <a:rPr lang="en-US" sz="1400" dirty="0"/>
              <a:t>Faculty Management (Add, View, Delete)</a:t>
            </a:r>
            <a:endParaRPr lang="en-IN" sz="1400" dirty="0"/>
          </a:p>
          <a:p>
            <a:pPr lvl="0"/>
            <a:r>
              <a:rPr lang="en-US" sz="1400" dirty="0"/>
              <a:t>Final Database </a:t>
            </a:r>
            <a:r>
              <a:rPr lang="en-US" sz="1400" dirty="0" smtClean="0"/>
              <a:t>Normalization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0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Backlogs 2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1352550"/>
            <a:ext cx="8838784" cy="3161700"/>
          </a:xfrm>
        </p:spPr>
        <p:txBody>
          <a:bodyPr numCol="5"/>
          <a:lstStyle/>
          <a:p>
            <a:pPr lvl="0"/>
            <a:r>
              <a:rPr lang="en-US" sz="1400" dirty="0"/>
              <a:t>Adding logs</a:t>
            </a:r>
            <a:endParaRPr lang="en-IN" sz="1400" dirty="0"/>
          </a:p>
          <a:p>
            <a:pPr lvl="0"/>
            <a:r>
              <a:rPr lang="en-US" sz="1400" dirty="0"/>
              <a:t>Dividing storage space into classes</a:t>
            </a:r>
            <a:endParaRPr lang="en-IN" sz="1400" dirty="0"/>
          </a:p>
          <a:p>
            <a:pPr lvl="0"/>
            <a:r>
              <a:rPr lang="en-US" sz="1400" dirty="0"/>
              <a:t>Simultaneous interaction of SPI Devices.</a:t>
            </a:r>
            <a:endParaRPr lang="en-IN" sz="1400" dirty="0"/>
          </a:p>
          <a:p>
            <a:pPr lvl="0"/>
            <a:r>
              <a:rPr lang="en-US" sz="1400" dirty="0"/>
              <a:t>Ethernet Sleep mode.</a:t>
            </a:r>
            <a:endParaRPr lang="en-IN" sz="1400" dirty="0"/>
          </a:p>
          <a:p>
            <a:pPr lvl="0"/>
            <a:r>
              <a:rPr lang="en-US" sz="1400" dirty="0"/>
              <a:t>Add light show for </a:t>
            </a:r>
            <a:r>
              <a:rPr lang="en-US" sz="1400" dirty="0" smtClean="0"/>
              <a:t>standby</a:t>
            </a:r>
          </a:p>
          <a:p>
            <a:pPr marL="76200" lvl="0" indent="0">
              <a:buNone/>
            </a:pPr>
            <a:endParaRPr lang="en-IN" sz="1400" dirty="0"/>
          </a:p>
          <a:p>
            <a:pPr lvl="0"/>
            <a:r>
              <a:rPr lang="en-US" sz="1400" dirty="0"/>
              <a:t>Download data to excel (Backup)</a:t>
            </a:r>
            <a:endParaRPr lang="en-IN" sz="1400" dirty="0"/>
          </a:p>
          <a:p>
            <a:pPr lvl="0"/>
            <a:r>
              <a:rPr lang="en-US" sz="1400" dirty="0"/>
              <a:t>Upload student data from excel file.</a:t>
            </a:r>
            <a:endParaRPr lang="en-IN" sz="1400" dirty="0"/>
          </a:p>
          <a:p>
            <a:pPr lvl="0"/>
            <a:r>
              <a:rPr lang="en-US" sz="1400" dirty="0"/>
              <a:t>Profile Page</a:t>
            </a:r>
            <a:endParaRPr lang="en-IN" sz="1400" dirty="0"/>
          </a:p>
          <a:p>
            <a:pPr lvl="0"/>
            <a:r>
              <a:rPr lang="en-US" sz="1400" dirty="0"/>
              <a:t>Activity log</a:t>
            </a:r>
            <a:endParaRPr lang="en-IN" sz="1400" dirty="0"/>
          </a:p>
          <a:p>
            <a:pPr lvl="0"/>
            <a:r>
              <a:rPr lang="en-US" sz="1400" dirty="0"/>
              <a:t>Session Management</a:t>
            </a:r>
          </a:p>
          <a:p>
            <a:pPr lvl="0"/>
            <a:r>
              <a:rPr lang="en-US" sz="1400" dirty="0"/>
              <a:t>ReCAPTCHA</a:t>
            </a:r>
            <a:endParaRPr lang="en-IN" sz="1400" dirty="0"/>
          </a:p>
          <a:p>
            <a:pPr lvl="0"/>
            <a:r>
              <a:rPr lang="en-US" sz="1400" dirty="0"/>
              <a:t>Mailer</a:t>
            </a:r>
            <a:endParaRPr lang="en-IN" sz="1400" dirty="0"/>
          </a:p>
          <a:p>
            <a:pPr lvl="0"/>
            <a:r>
              <a:rPr lang="en-US" sz="1400" dirty="0"/>
              <a:t>OTP</a:t>
            </a:r>
            <a:endParaRPr lang="en-IN" sz="1400" dirty="0"/>
          </a:p>
          <a:p>
            <a:pPr lvl="0"/>
            <a:r>
              <a:rPr lang="en-US" sz="1400" dirty="0"/>
              <a:t>Email verification</a:t>
            </a:r>
            <a:endParaRPr lang="en-IN" sz="1400" dirty="0"/>
          </a:p>
          <a:p>
            <a:pPr lvl="0"/>
            <a:r>
              <a:rPr lang="en-US" sz="1400" dirty="0"/>
              <a:t>Handle SQL Exceptions</a:t>
            </a:r>
            <a:endParaRPr lang="en-IN" sz="1400" dirty="0"/>
          </a:p>
          <a:p>
            <a:pPr lvl="0"/>
            <a:r>
              <a:rPr lang="en-US" sz="1400" dirty="0"/>
              <a:t>Validations in forms (AJAX)</a:t>
            </a:r>
            <a:endParaRPr lang="en-IN" sz="1400" dirty="0"/>
          </a:p>
          <a:p>
            <a:pPr lvl="0"/>
            <a:r>
              <a:rPr lang="en-US" sz="1400" dirty="0"/>
              <a:t>Animations using CSS and JS</a:t>
            </a:r>
            <a:endParaRPr lang="en-IN" sz="1400" dirty="0"/>
          </a:p>
          <a:p>
            <a:pPr lvl="0"/>
            <a:r>
              <a:rPr lang="en-US" sz="1400" dirty="0"/>
              <a:t>Particle.js</a:t>
            </a:r>
            <a:endParaRPr lang="en-IN" sz="1400" dirty="0"/>
          </a:p>
          <a:p>
            <a:pPr lvl="0"/>
            <a:r>
              <a:rPr lang="en-US" sz="1400" dirty="0"/>
              <a:t>Theme and </a:t>
            </a:r>
            <a:r>
              <a:rPr lang="en-US" sz="1400" dirty="0" smtClean="0"/>
              <a:t>logo</a:t>
            </a:r>
            <a:endParaRPr lang="en-IN" sz="1400" dirty="0"/>
          </a:p>
          <a:p>
            <a:pPr lvl="0"/>
            <a:r>
              <a:rPr lang="en-US" sz="1400" dirty="0"/>
              <a:t>Box Design</a:t>
            </a:r>
            <a:endParaRPr lang="en-IN" sz="1400" dirty="0"/>
          </a:p>
          <a:p>
            <a:pPr lvl="0"/>
            <a:r>
              <a:rPr lang="en-US" sz="1400" dirty="0"/>
              <a:t>Student Progression</a:t>
            </a:r>
            <a:endParaRPr lang="en-IN" sz="1400" dirty="0"/>
          </a:p>
          <a:p>
            <a:pPr lvl="0"/>
            <a:r>
              <a:rPr lang="en-US" sz="1400" dirty="0"/>
              <a:t>JSON format data</a:t>
            </a:r>
            <a:endParaRPr lang="en-IN" sz="1400" dirty="0"/>
          </a:p>
          <a:p>
            <a:pPr lvl="0"/>
            <a:r>
              <a:rPr lang="en-US" sz="1400" dirty="0"/>
              <a:t>Testing</a:t>
            </a:r>
            <a:endParaRPr lang="en-IN" sz="1400" dirty="0"/>
          </a:p>
          <a:p>
            <a:pPr lvl="0"/>
            <a:r>
              <a:rPr lang="en-US" sz="1400" dirty="0"/>
              <a:t>About Us </a:t>
            </a:r>
            <a:r>
              <a:rPr lang="en-US" sz="1400" dirty="0" smtClean="0"/>
              <a:t>page</a:t>
            </a:r>
            <a:endParaRPr lang="en-IN" sz="1400" dirty="0"/>
          </a:p>
          <a:p>
            <a:pPr lvl="0"/>
            <a:r>
              <a:rPr lang="en-US" sz="1400" dirty="0"/>
              <a:t>Copy timetable from previous week</a:t>
            </a:r>
            <a:endParaRPr lang="en-IN" sz="1400" dirty="0"/>
          </a:p>
          <a:p>
            <a:pPr lvl="0"/>
            <a:r>
              <a:rPr lang="en-US" sz="1400" dirty="0"/>
              <a:t>Fix </a:t>
            </a:r>
            <a:r>
              <a:rPr lang="en-US" sz="1400" dirty="0" smtClean="0"/>
              <a:t>scrollbar</a:t>
            </a:r>
            <a:endParaRPr lang="en-IN" sz="1400" dirty="0"/>
          </a:p>
          <a:p>
            <a:pPr lvl="0"/>
            <a:r>
              <a:rPr lang="en-US" sz="1400" dirty="0"/>
              <a:t>First login asks for </a:t>
            </a:r>
            <a:r>
              <a:rPr lang="en-US" sz="1400" dirty="0" smtClean="0"/>
              <a:t>details</a:t>
            </a:r>
            <a:endParaRPr lang="en-IN" sz="1400" dirty="0"/>
          </a:p>
          <a:p>
            <a:pPr lvl="0"/>
            <a:r>
              <a:rPr lang="en-US" sz="1400" dirty="0"/>
              <a:t>Manual Attendance</a:t>
            </a:r>
            <a:endParaRPr lang="en-IN" sz="1400" dirty="0"/>
          </a:p>
          <a:p>
            <a:pPr lvl="0"/>
            <a:r>
              <a:rPr lang="en-US" sz="1400" dirty="0"/>
              <a:t>Email and network connectivity check</a:t>
            </a:r>
            <a:endParaRPr lang="en-IN" sz="1400" dirty="0"/>
          </a:p>
          <a:p>
            <a:pPr lvl="0"/>
            <a:r>
              <a:rPr lang="en-US" sz="1400" dirty="0"/>
              <a:t>Documentation</a:t>
            </a:r>
            <a:endParaRPr lang="en-IN" sz="1400" dirty="0"/>
          </a:p>
          <a:p>
            <a:pPr lvl="0"/>
            <a:r>
              <a:rPr lang="en-US" sz="1400" dirty="0"/>
              <a:t>Presentation</a:t>
            </a:r>
            <a:endParaRPr lang="en-IN" sz="1400" dirty="0"/>
          </a:p>
          <a:p>
            <a:endParaRPr lang="en-IN" sz="1400" dirty="0"/>
          </a:p>
          <a:p>
            <a:pPr marL="76200" indent="0">
              <a:buNone/>
            </a:pP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Demo w User Stories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0550" y="205975"/>
            <a:ext cx="6772750" cy="857400"/>
          </a:xfrm>
        </p:spPr>
        <p:txBody>
          <a:bodyPr/>
          <a:lstStyle/>
          <a:p>
            <a:r>
              <a:rPr lang="en-US" dirty="0" smtClean="0"/>
              <a:t>Excel file with sprint and backlogs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49" y="205975"/>
            <a:ext cx="7011742" cy="857400"/>
          </a:xfrm>
        </p:spPr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2"/>
          <a:stretch/>
        </p:blipFill>
        <p:spPr>
          <a:xfrm>
            <a:off x="6308202" y="1063375"/>
            <a:ext cx="1679178" cy="3961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63"/>
          <a:stretch/>
        </p:blipFill>
        <p:spPr>
          <a:xfrm>
            <a:off x="1249240" y="1063375"/>
            <a:ext cx="4785360" cy="3961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50" y="205975"/>
            <a:ext cx="6332868" cy="857400"/>
          </a:xfrm>
        </p:spPr>
        <p:txBody>
          <a:bodyPr/>
          <a:lstStyle/>
          <a:p>
            <a:r>
              <a:rPr lang="en-US" dirty="0" smtClean="0"/>
              <a:t>System Design – ERD </a:t>
            </a:r>
            <a:r>
              <a:rPr lang="en-US" sz="2400" dirty="0" smtClean="0"/>
              <a:t>(Relational)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45" y="1063375"/>
            <a:ext cx="6636190" cy="3937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477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1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Cerberus - Live Project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80549" y="1352549"/>
            <a:ext cx="3568887" cy="32263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 smtClean="0"/>
              <a:t>Guide</a:t>
            </a:r>
            <a:r>
              <a:rPr lang="en-US" u="sng" dirty="0" smtClean="0"/>
              <a:t>:</a:t>
            </a:r>
            <a:r>
              <a:rPr lang="en-US" dirty="0" smtClean="0"/>
              <a:t>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Mr. Krishnanand Rastogi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>
              <a:sym typeface="Verdan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73;p14"/>
          <p:cNvSpPr txBox="1">
            <a:spLocks noGrp="1"/>
          </p:cNvSpPr>
          <p:nvPr>
            <p:ph type="body" idx="1"/>
          </p:nvPr>
        </p:nvSpPr>
        <p:spPr>
          <a:xfrm>
            <a:off x="4418258" y="1352549"/>
            <a:ext cx="3568887" cy="32263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 smtClean="0"/>
              <a:t>Team</a:t>
            </a:r>
            <a:r>
              <a:rPr lang="en-US" u="sng" dirty="0" smtClean="0"/>
              <a:t> </a:t>
            </a:r>
            <a:r>
              <a:rPr lang="en-US" b="1" u="sng" dirty="0" smtClean="0"/>
              <a:t>Members</a:t>
            </a:r>
            <a:r>
              <a:rPr lang="en-US" dirty="0" smtClean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Ebenezer Isaac </a:t>
            </a:r>
            <a:br>
              <a:rPr lang="en-US" dirty="0" smtClean="0"/>
            </a:br>
            <a:r>
              <a:rPr lang="en-US" sz="1800" i="1" dirty="0" smtClean="0"/>
              <a:t>[522025] </a:t>
            </a:r>
            <a:br>
              <a:rPr lang="en-US" sz="1800" i="1" dirty="0" smtClean="0"/>
            </a:br>
            <a:endParaRPr lang="en-US" dirty="0" smtClean="0">
              <a:sym typeface="Verdan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ym typeface="Verdana"/>
              </a:rPr>
              <a:t>Lokhandwala </a:t>
            </a:r>
            <a:r>
              <a:rPr lang="en-US" dirty="0">
                <a:sym typeface="Verdana"/>
              </a:rPr>
              <a:t>Haji </a:t>
            </a:r>
            <a:r>
              <a:rPr lang="en-US" dirty="0" smtClean="0">
                <a:sym typeface="Verdana"/>
              </a:rPr>
              <a:t>Huseinali</a:t>
            </a:r>
            <a:br>
              <a:rPr lang="en-US" dirty="0" smtClean="0">
                <a:sym typeface="Verdana"/>
              </a:rPr>
            </a:br>
            <a:r>
              <a:rPr lang="en-US" sz="1800" dirty="0" smtClean="0">
                <a:sym typeface="Verdana"/>
              </a:rPr>
              <a:t>[522035]</a:t>
            </a:r>
            <a:br>
              <a:rPr lang="en-US" sz="1800" dirty="0" smtClean="0">
                <a:sym typeface="Verdana"/>
              </a:rPr>
            </a:br>
            <a:endParaRPr lang="en-US" dirty="0" smtClean="0">
              <a:sym typeface="Verdana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>
                <a:sym typeface="Verdana"/>
              </a:rPr>
              <a:t>Vraj R. Kotwala </a:t>
            </a:r>
            <a:br>
              <a:rPr lang="en-US" dirty="0" smtClean="0">
                <a:sym typeface="Verdana"/>
              </a:rPr>
            </a:br>
            <a:r>
              <a:rPr lang="en-US" sz="1800" dirty="0" smtClean="0"/>
              <a:t>[</a:t>
            </a:r>
            <a:r>
              <a:rPr lang="en-US" sz="1800" i="1" dirty="0"/>
              <a:t>522033</a:t>
            </a:r>
            <a:r>
              <a:rPr lang="en-US" sz="1800" dirty="0" smtClean="0"/>
              <a:t>]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  <p:grpSp>
        <p:nvGrpSpPr>
          <p:cNvPr id="8" name="Group 10"/>
          <p:cNvGrpSpPr/>
          <p:nvPr/>
        </p:nvGrpSpPr>
        <p:grpSpPr>
          <a:xfrm rot="5400000">
            <a:off x="-661991" y="2888953"/>
            <a:ext cx="2216258" cy="2863175"/>
            <a:chOff x="0" y="0"/>
            <a:chExt cx="4842510" cy="625602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315204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database dictionary from phpMyAdmin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33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Implementation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ScreenShots and Live Demo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  <a:t>Desktop </a:t>
            </a: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project (Web)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Home page when faculty logs In.</a:t>
            </a:r>
            <a:endParaRPr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37922" y="1063916"/>
            <a:ext cx="5147174" cy="2707519"/>
            <a:chOff x="3737922" y="1063916"/>
            <a:chExt cx="5147174" cy="2707519"/>
          </a:xfrm>
        </p:grpSpPr>
        <p:sp>
          <p:nvSpPr>
            <p:cNvPr id="339" name="Google Shape;339;p34"/>
            <p:cNvSpPr/>
            <p:nvPr/>
          </p:nvSpPr>
          <p:spPr>
            <a:xfrm>
              <a:off x="4310097" y="1222335"/>
              <a:ext cx="40032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Place your screenshot here</a:t>
              </a:r>
              <a:endParaRPr sz="1000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grpSp>
          <p:nvGrpSpPr>
            <p:cNvPr id="340" name="Google Shape;340;p34"/>
            <p:cNvGrpSpPr/>
            <p:nvPr/>
          </p:nvGrpSpPr>
          <p:grpSpPr>
            <a:xfrm>
              <a:off x="3737922" y="1063916"/>
              <a:ext cx="5147174" cy="2707519"/>
              <a:chOff x="1177450" y="241631"/>
              <a:chExt cx="6173152" cy="3616776"/>
            </a:xfrm>
          </p:grpSpPr>
          <p:sp>
            <p:nvSpPr>
              <p:cNvPr id="341" name="Google Shape;341;p34"/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4"/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4"/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3F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4"/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699" y="1211010"/>
              <a:ext cx="4000598" cy="228276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097" y="1459273"/>
              <a:ext cx="3943700" cy="1931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 rot="16200000">
            <a:off x="-499292" y="3217955"/>
            <a:ext cx="2224632" cy="2983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Lexend Deca"/>
                <a:ea typeface="Lexend Deca"/>
                <a:cs typeface="Lexend Deca"/>
                <a:sym typeface="Lexend Deca"/>
              </a:rPr>
              <a:t>Mobile </a:t>
            </a:r>
            <a:r>
              <a:rPr lang="en" sz="2000" dirty="0" smtClean="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20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" name="Google Shape;333;p33"/>
          <p:cNvSpPr txBox="1">
            <a:spLocks/>
          </p:cNvSpPr>
          <p:nvPr/>
        </p:nvSpPr>
        <p:spPr>
          <a:xfrm rot="16200000">
            <a:off x="5433513" y="106944"/>
            <a:ext cx="2876846" cy="6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sz="2000" dirty="0" smtClean="0">
                <a:latin typeface="Lexend Deca"/>
                <a:ea typeface="Lexend Deca"/>
                <a:cs typeface="Lexend Deca"/>
                <a:sym typeface="Lexend Deca"/>
              </a:rPr>
              <a:t>Tablet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61" y="436241"/>
            <a:ext cx="1901692" cy="2930892"/>
          </a:xfrm>
          <a:prstGeom prst="rect">
            <a:avLst/>
          </a:prstGeom>
        </p:spPr>
      </p:pic>
      <p:sp>
        <p:nvSpPr>
          <p:cNvPr id="10" name="Google Shape;299;p32"/>
          <p:cNvSpPr/>
          <p:nvPr/>
        </p:nvSpPr>
        <p:spPr>
          <a:xfrm>
            <a:off x="1176114" y="419364"/>
            <a:ext cx="4456494" cy="34694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29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"/>
          <a:stretch/>
        </p:blipFill>
        <p:spPr>
          <a:xfrm>
            <a:off x="1358658" y="602974"/>
            <a:ext cx="4094611" cy="2597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24" y="2618403"/>
            <a:ext cx="4056470" cy="2131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7" y="2764075"/>
            <a:ext cx="885598" cy="1840104"/>
          </a:xfrm>
          <a:prstGeom prst="rect">
            <a:avLst/>
          </a:prstGeom>
        </p:spPr>
      </p:pic>
      <p:sp>
        <p:nvSpPr>
          <p:cNvPr id="13" name="Google Shape;345;p34"/>
          <p:cNvSpPr txBox="1">
            <a:spLocks/>
          </p:cNvSpPr>
          <p:nvPr/>
        </p:nvSpPr>
        <p:spPr>
          <a:xfrm>
            <a:off x="294668" y="86138"/>
            <a:ext cx="4524850" cy="48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 smtClean="0">
                <a:latin typeface="Lexend Deca"/>
                <a:ea typeface="Lexend Deca"/>
                <a:cs typeface="Lexend Deca"/>
                <a:sym typeface="Lexend Deca"/>
              </a:rPr>
              <a:t>Desktop project (Web)</a:t>
            </a:r>
          </a:p>
        </p:txBody>
      </p:sp>
    </p:spTree>
    <p:extLst>
      <p:ext uri="{BB962C8B-B14F-4D97-AF65-F5344CB8AC3E}">
        <p14:creationId xmlns:p14="http://schemas.microsoft.com/office/powerpoint/2010/main" val="23082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50" y="347539"/>
            <a:ext cx="6014400" cy="857400"/>
          </a:xfrm>
        </p:spPr>
        <p:txBody>
          <a:bodyPr/>
          <a:lstStyle/>
          <a:p>
            <a:r>
              <a:rPr lang="en-US" dirty="0" smtClean="0"/>
              <a:t>Demo of RaspberryPi and Web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17640"/>
              </p:ext>
            </p:extLst>
          </p:nvPr>
        </p:nvGraphicFramePr>
        <p:xfrm>
          <a:off x="580550" y="1409488"/>
          <a:ext cx="3069430" cy="25930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208370">
                  <a:extLst>
                    <a:ext uri="{9D8B030D-6E8A-4147-A177-3AD203B41FA5}">
                      <a16:colId xmlns:a16="http://schemas.microsoft.com/office/drawing/2014/main" val="1046294979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4237163316"/>
                    </a:ext>
                  </a:extLst>
                </a:gridCol>
              </a:tblGrid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RaspberryPi + Heatsink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1035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689542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FPS Module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1604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00420822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Ethernet Module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232786153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RTC Module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77853894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Screen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450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101963438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Keypad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390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3985890708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SD Card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250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184191381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Box Design</a:t>
                      </a: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250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80533930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Misc.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150</a:t>
                      </a: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152900553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smtClean="0">
                          <a:effectLst/>
                        </a:rPr>
                        <a:t>4490</a:t>
                      </a:r>
                      <a:endParaRPr lang="en-US" sz="1600" b="1" u="none" strike="noStrike" dirty="0" smtClean="0">
                        <a:effectLst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863744827"/>
                  </a:ext>
                </a:extLst>
              </a:tr>
            </a:tbl>
          </a:graphicData>
        </a:graphic>
      </p:graphicFrame>
      <p:pic>
        <p:nvPicPr>
          <p:cNvPr id="7" name="Google Shape;153;p22"/>
          <p:cNvPicPr preferRelativeResize="0"/>
          <p:nvPr/>
        </p:nvPicPr>
        <p:blipFill rotWithShape="1">
          <a:blip r:embed="rId2">
            <a:alphaModFix/>
          </a:blip>
          <a:srcRect r="9958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Work Division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49"/>
            <a:ext cx="6014400" cy="3531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85800" lvl="1" indent="-228600">
              <a:lnSpc>
                <a:spcPct val="120000"/>
              </a:lnSpc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Coding on RaspberryPi: Ebenezer</a:t>
            </a:r>
          </a:p>
          <a:p>
            <a:pPr marL="685800" lvl="1" indent="-228600">
              <a:lnSpc>
                <a:spcPct val="120000"/>
              </a:lnSpc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Raspberry Circuit Design: Ebenezer</a:t>
            </a:r>
            <a:endParaRPr lang="en-US" sz="18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Box design: </a:t>
            </a:r>
            <a:r>
              <a:rPr lang="en-US" sz="1800" dirty="0" smtClean="0"/>
              <a:t>Vraj.</a:t>
            </a:r>
            <a:endParaRPr lang="en-US" sz="18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Backend: Ebenezer &amp; 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Front </a:t>
            </a:r>
            <a:r>
              <a:rPr lang="en-US" sz="1800" dirty="0" smtClean="0"/>
              <a:t>end &amp; GUI: </a:t>
            </a:r>
            <a:r>
              <a:rPr lang="en-US" sz="1800" dirty="0" smtClean="0"/>
              <a:t>Huseinali</a:t>
            </a:r>
            <a:r>
              <a:rPr lang="en-US" sz="1800" smtClean="0"/>
              <a:t>, Ebenezer</a:t>
            </a:r>
            <a:endParaRPr lang="en-US" sz="18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Database &amp; SQL: </a:t>
            </a:r>
            <a:r>
              <a:rPr lang="en-US" sz="1800" dirty="0"/>
              <a:t>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Documentation</a:t>
            </a:r>
            <a:r>
              <a:rPr lang="en-US" sz="1800" dirty="0"/>
              <a:t>: </a:t>
            </a:r>
            <a:r>
              <a:rPr lang="en-US" sz="1800" dirty="0" smtClean="0"/>
              <a:t>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Testing: All 3 of us.</a:t>
            </a:r>
            <a:endParaRPr sz="1800" dirty="0"/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5430982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Thank you!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862" y="2882723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79169" y="1593041"/>
            <a:ext cx="1279700" cy="149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21;p39"/>
          <p:cNvGrpSpPr/>
          <p:nvPr/>
        </p:nvGrpSpPr>
        <p:grpSpPr>
          <a:xfrm>
            <a:off x="6701982" y="2639170"/>
            <a:ext cx="330586" cy="825453"/>
            <a:chOff x="3386850" y="2264625"/>
            <a:chExt cx="203950" cy="509250"/>
          </a:xfrm>
          <a:solidFill>
            <a:schemeClr val="tx1"/>
          </a:solidFill>
        </p:grpSpPr>
        <p:sp>
          <p:nvSpPr>
            <p:cNvPr id="10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21;p39"/>
          <p:cNvGrpSpPr/>
          <p:nvPr/>
        </p:nvGrpSpPr>
        <p:grpSpPr>
          <a:xfrm>
            <a:off x="6332886" y="3091316"/>
            <a:ext cx="330586" cy="825453"/>
            <a:chOff x="3386850" y="2264625"/>
            <a:chExt cx="203950" cy="509250"/>
          </a:xfrm>
        </p:grpSpPr>
        <p:sp>
          <p:nvSpPr>
            <p:cNvPr id="13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521;p39"/>
          <p:cNvGrpSpPr/>
          <p:nvPr/>
        </p:nvGrpSpPr>
        <p:grpSpPr>
          <a:xfrm>
            <a:off x="5896587" y="2929002"/>
            <a:ext cx="330586" cy="825453"/>
            <a:chOff x="3386850" y="2264625"/>
            <a:chExt cx="203950" cy="509250"/>
          </a:xfrm>
          <a:solidFill>
            <a:schemeClr val="tx2">
              <a:lumMod val="90000"/>
            </a:schemeClr>
          </a:solidFill>
        </p:grpSpPr>
        <p:sp>
          <p:nvSpPr>
            <p:cNvPr id="16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Summary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49" y="866400"/>
            <a:ext cx="6177091" cy="33869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None/>
            </a:pPr>
            <a:r>
              <a:rPr lang="en-US" sz="2800" dirty="0" smtClean="0"/>
              <a:t>Our project focuses on managing a distributed system of devices that are capable of scanning biometrics for the use of attendance for a large scope of stakeholders automatically on the basis of a timetable.</a:t>
            </a:r>
            <a:endParaRPr lang="en-US" sz="28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49" y="866400"/>
            <a:ext cx="5902771" cy="33869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None/>
            </a:pPr>
            <a:r>
              <a:rPr lang="en-US" sz="2800" dirty="0"/>
              <a:t>The student will be marked present through biometric (fingerprint) </a:t>
            </a:r>
            <a:r>
              <a:rPr lang="en-US" sz="2800" b="1" dirty="0"/>
              <a:t>module</a:t>
            </a:r>
            <a:r>
              <a:rPr lang="en-US" sz="2800" dirty="0"/>
              <a:t> and the attendance data can be accessed on our </a:t>
            </a:r>
            <a:r>
              <a:rPr lang="en-US" sz="2800" b="1" dirty="0"/>
              <a:t>website</a:t>
            </a:r>
            <a:r>
              <a:rPr lang="en-US" sz="2800" dirty="0"/>
              <a:t> by </a:t>
            </a:r>
            <a:r>
              <a:rPr lang="en-US" sz="2800" dirty="0" smtClean="0"/>
              <a:t>the users</a:t>
            </a:r>
            <a:r>
              <a:rPr lang="en-US" sz="2800" dirty="0"/>
              <a:t>.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0" y="101600"/>
            <a:ext cx="5742890" cy="3822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384" y="2013089"/>
            <a:ext cx="4533900" cy="3018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6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Flow-Chart of RaspberryPi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3" y="1088927"/>
            <a:ext cx="7114309" cy="3954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1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73465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Scope of Device (w RaspberryPi)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35365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Enroll fingerprints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Authentication</a:t>
            </a:r>
            <a:endParaRPr sz="1800" dirty="0"/>
          </a:p>
          <a:p>
            <a:pPr lvl="0">
              <a:spcBef>
                <a:spcPts val="0"/>
              </a:spcBef>
            </a:pPr>
            <a:r>
              <a:rPr lang="en" sz="1800" dirty="0"/>
              <a:t>Manage </a:t>
            </a:r>
            <a:r>
              <a:rPr lang="en" sz="1800" dirty="0" smtClean="0"/>
              <a:t>Faculty/ Admin </a:t>
            </a:r>
            <a:r>
              <a:rPr lang="en" sz="1800" dirty="0"/>
              <a:t>(Fingerprint data)</a:t>
            </a:r>
            <a:endParaRPr lang="en" sz="1800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Manage Student (Fingerprint data)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 smtClean="0"/>
              <a:t>Background Activities</a:t>
            </a:r>
            <a:r>
              <a:rPr lang="en-US" sz="1800" dirty="0" smtClean="0"/>
              <a:t>:</a:t>
            </a:r>
            <a:endParaRPr lang="en" sz="1800" dirty="0"/>
          </a:p>
          <a:p>
            <a:pPr lvl="0">
              <a:spcBef>
                <a:spcPts val="0"/>
              </a:spcBef>
            </a:pPr>
            <a:r>
              <a:rPr lang="en" sz="1800" u="sng" dirty="0" smtClean="0"/>
              <a:t>Sync</a:t>
            </a:r>
            <a:r>
              <a:rPr lang="en" sz="1800" dirty="0" smtClean="0"/>
              <a:t>: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Attendance to database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Fetch templates from database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Fetch timetable from database.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Fetch PRN</a:t>
            </a:r>
            <a:endParaRPr lang="en-US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38997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Scope of Web-App (made w Servlet)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267205"/>
            <a:ext cx="4242910" cy="3397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 smtClean="0"/>
              <a:t>For Faculty</a:t>
            </a:r>
            <a:r>
              <a:rPr lang="en-US" sz="1800" dirty="0" smtClean="0"/>
              <a:t>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Login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Timetable Management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Subjects Management</a:t>
            </a:r>
            <a:endParaRPr sz="1800" dirty="0"/>
          </a:p>
          <a:p>
            <a:pPr lvl="0">
              <a:spcBef>
                <a:spcPts val="0"/>
              </a:spcBef>
            </a:pPr>
            <a:r>
              <a:rPr lang="en" sz="1800" dirty="0" smtClean="0"/>
              <a:t>Student 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Attendance Management (Manual)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Admin 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Student Progression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OTP for devices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Profile 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lvl="0">
              <a:spcBef>
                <a:spcPts val="0"/>
              </a:spcBef>
            </a:pPr>
            <a:endParaRPr lang="en-US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104;p18"/>
          <p:cNvSpPr txBox="1">
            <a:spLocks/>
          </p:cNvSpPr>
          <p:nvPr/>
        </p:nvSpPr>
        <p:spPr>
          <a:xfrm>
            <a:off x="5043475" y="1331414"/>
            <a:ext cx="2927045" cy="3339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lvl="0" indent="0">
              <a:spcBef>
                <a:spcPts val="0"/>
              </a:spcBef>
              <a:buNone/>
            </a:pPr>
            <a:r>
              <a:rPr lang="en-US" sz="1800" b="1" dirty="0"/>
              <a:t>For Students</a:t>
            </a:r>
            <a:r>
              <a:rPr lang="en-US" sz="1800" dirty="0" smtClean="0"/>
              <a:t>:</a:t>
            </a:r>
            <a:endParaRPr lang="en" sz="1800" dirty="0"/>
          </a:p>
          <a:p>
            <a:pPr lvl="0">
              <a:spcBef>
                <a:spcPts val="0"/>
              </a:spcBef>
            </a:pPr>
            <a:r>
              <a:rPr lang="en-US" sz="1800" dirty="0" smtClean="0"/>
              <a:t>Login</a:t>
            </a:r>
          </a:p>
          <a:p>
            <a:pPr lvl="0">
              <a:spcBef>
                <a:spcPts val="0"/>
              </a:spcBef>
            </a:pPr>
            <a:r>
              <a:rPr lang="en-US" sz="1800" dirty="0" smtClean="0"/>
              <a:t>View Attendance</a:t>
            </a:r>
          </a:p>
          <a:p>
            <a:pPr lvl="0">
              <a:spcBef>
                <a:spcPts val="0"/>
              </a:spcBef>
            </a:pPr>
            <a:r>
              <a:rPr lang="en-US" sz="1800" dirty="0" smtClean="0"/>
              <a:t>Select Electives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7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Theme2particle</Template>
  <TotalTime>85</TotalTime>
  <Words>665</Words>
  <Application>Microsoft Office PowerPoint</Application>
  <PresentationFormat>On-screen Show (16:9)</PresentationFormat>
  <Paragraphs>217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Muli Light</vt:lpstr>
      <vt:lpstr>Muli ExtraBold</vt:lpstr>
      <vt:lpstr>Muli</vt:lpstr>
      <vt:lpstr>Lexend Deca</vt:lpstr>
      <vt:lpstr>Calibri</vt:lpstr>
      <vt:lpstr>Muli Regular</vt:lpstr>
      <vt:lpstr>Verdana</vt:lpstr>
      <vt:lpstr>Aliena template</vt:lpstr>
      <vt:lpstr>CERBERUS – Biometric Attendance for CA Dept.</vt:lpstr>
      <vt:lpstr>Cerberus - Live Project</vt:lpstr>
      <vt:lpstr>1. Project Summary</vt:lpstr>
      <vt:lpstr>PowerPoint Presentation</vt:lpstr>
      <vt:lpstr>PowerPoint Presentation</vt:lpstr>
      <vt:lpstr>PowerPoint Presentation</vt:lpstr>
      <vt:lpstr>Flow-Chart of RaspberryPi</vt:lpstr>
      <vt:lpstr>Scope of Device (w RaspberryPi)</vt:lpstr>
      <vt:lpstr>Scope of Web-App (made w Servlet)</vt:lpstr>
      <vt:lpstr>Tools and Technology Used:</vt:lpstr>
      <vt:lpstr>PowerPoint Presentation</vt:lpstr>
      <vt:lpstr>We switched to RaspberryPi</vt:lpstr>
      <vt:lpstr>PowerPoint Presentation</vt:lpstr>
      <vt:lpstr>Backlogs</vt:lpstr>
      <vt:lpstr>Backlogs 2</vt:lpstr>
      <vt:lpstr>GitHub Demo w User Stories</vt:lpstr>
      <vt:lpstr>Excel file with sprint and backlogs</vt:lpstr>
      <vt:lpstr>System Architecture</vt:lpstr>
      <vt:lpstr>System Design – ERD (Relational)</vt:lpstr>
      <vt:lpstr>Tables and database dictionary from phpMyAdmin</vt:lpstr>
      <vt:lpstr>2. Implementation</vt:lpstr>
      <vt:lpstr>PowerPoint Presentation</vt:lpstr>
      <vt:lpstr>PowerPoint Presentation</vt:lpstr>
      <vt:lpstr>Demo of RaspberryPi and Web Application</vt:lpstr>
      <vt:lpstr>Finance</vt:lpstr>
      <vt:lpstr>Project Work Division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CERBERUS – Biometric Attendance for CA Dept.</dc:title>
  <dc:creator>Vraj Kotwala</dc:creator>
  <cp:lastModifiedBy>Vraj Kotwala</cp:lastModifiedBy>
  <cp:revision>39</cp:revision>
  <dcterms:modified xsi:type="dcterms:W3CDTF">2019-12-22T17:57:27Z</dcterms:modified>
</cp:coreProperties>
</file>